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38"/>
  </p:notesMasterIdLst>
  <p:handoutMasterIdLst>
    <p:handoutMasterId r:id="rId39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Combat Lifesaver Course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Combat Lifesaver Course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8C34-2DA2-4EAD-96F4-A1C7CDA2661F}" type="datetime1">
              <a:rPr lang="en-US" smtClean="0"/>
              <a:t>4/6/2014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F9C6C-6955-4386-9559-E929358EEC9D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6066-23B9-4AE7-9FE7-E054B2469FE8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5C4B-8012-452F-AF05-A7F3BFA81E07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B5304-B0FE-4D26-BA9F-DFD5615F7AB3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0740-8286-48B5-BB79-34B0207A951C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019E-470D-4CBC-885E-7C6B350A6E28}" type="datetime1">
              <a:rPr lang="en-US" smtClean="0"/>
              <a:t>4/6/2014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D4D58-7C48-4E72-B35F-4260061819B9}" type="datetime1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CFA1-F4C3-4A67-A2D9-6DA95797CDBE}" type="datetime1">
              <a:rPr lang="en-US" smtClean="0"/>
              <a:t>4/6/2014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C5EB-3A7D-40AF-BEE4-B9BCD26F2763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DDC4-986F-459D-87DD-C9A607BCEF43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F17B9C0-3E7B-4A60-91E4-6BECFC9E7645}" type="datetime1">
              <a:rPr lang="en-US" smtClean="0"/>
              <a:t>4/6/2014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1560" y="160020"/>
            <a:ext cx="10797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Welcome to Combat Lifesaver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581800" y="1669459"/>
            <a:ext cx="8823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rnard MT Condensed"/>
              </a:rPr>
              <a:t>COURSE INTRODUCTION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rnard MT Condensed"/>
              </a:rPr>
              <a:t>STAFF </a:t>
            </a:r>
            <a:r>
              <a:rPr lang="en-US" sz="3200" dirty="0" smtClean="0">
                <a:latin typeface="Bernard MT Condensed"/>
              </a:rPr>
              <a:t>INTRODUCTION</a:t>
            </a:r>
            <a:endParaRPr lang="en-US" sz="3200" dirty="0">
              <a:latin typeface="Bernard MT Condensed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rnard MT Condensed"/>
              </a:rPr>
              <a:t>UNIFORM</a:t>
            </a:r>
            <a:endParaRPr lang="en-US" sz="3200" dirty="0">
              <a:latin typeface="Bernard MT Condensed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Bernard MT Condensed"/>
              </a:rPr>
              <a:t>WEAPONS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Bernard MT Condensed"/>
              </a:rPr>
              <a:t>CELL </a:t>
            </a:r>
            <a:r>
              <a:rPr lang="en-US" sz="3200" dirty="0" smtClean="0">
                <a:latin typeface="Bernard MT Condensed"/>
              </a:rPr>
              <a:t>PHONES</a:t>
            </a:r>
            <a:endParaRPr lang="en-US" sz="3200" dirty="0">
              <a:latin typeface="Bernard MT Condensed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Bernard MT Condensed"/>
              </a:rPr>
              <a:t>BREAKS &amp; LUNCH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rnard MT Condensed"/>
              </a:rPr>
              <a:t>MAINTAIN PROFESSIONALISM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rnard MT Condensed"/>
              </a:rPr>
              <a:t>POLICE YOUR AREA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rnard MT Condensed"/>
              </a:rPr>
              <a:t>WRITTEN EXAM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rnard MT Condensed"/>
              </a:rPr>
              <a:t>HANDS ON</a:t>
            </a:r>
            <a:endParaRPr lang="en-US" sz="3200" dirty="0">
              <a:latin typeface="Bernard MT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91" y="2063673"/>
            <a:ext cx="3282322" cy="3300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6" y="2063673"/>
            <a:ext cx="3047619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" y="1257936"/>
            <a:ext cx="10972800" cy="4709160"/>
          </a:xfrm>
        </p:spPr>
        <p:txBody>
          <a:bodyPr/>
          <a:lstStyle/>
          <a:p>
            <a:pPr>
              <a:defRPr/>
            </a:pPr>
            <a:endParaRPr lang="en-US" b="1" dirty="0">
              <a:solidFill>
                <a:srgbClr val="FFFF00"/>
              </a:solidFill>
              <a:latin typeface="Arial" charset="0"/>
            </a:endParaRPr>
          </a:p>
          <a:p>
            <a:pPr>
              <a:defRPr/>
            </a:pPr>
            <a:r>
              <a:rPr lang="en-US" b="1" dirty="0">
                <a:latin typeface="Arial" charset="0"/>
              </a:rPr>
              <a:t>Communicate the medical situation to team 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      leader</a:t>
            </a:r>
          </a:p>
          <a:p>
            <a:pPr>
              <a:defRPr/>
            </a:pPr>
            <a:endParaRPr lang="en-US" b="1" dirty="0">
              <a:latin typeface="Arial" charset="0"/>
            </a:endParaRPr>
          </a:p>
          <a:p>
            <a:pPr>
              <a:defRPr/>
            </a:pPr>
            <a:r>
              <a:rPr lang="en-US" b="1" dirty="0">
                <a:latin typeface="Arial" charset="0"/>
              </a:rPr>
              <a:t>Tactically transport the casualty, </a:t>
            </a:r>
            <a:r>
              <a:rPr lang="en-US" b="1" u="sng" dirty="0">
                <a:latin typeface="Arial" charset="0"/>
              </a:rPr>
              <a:t>his</a:t>
            </a:r>
            <a:r>
              <a:rPr lang="en-US" b="1" dirty="0">
                <a:latin typeface="Arial" charset="0"/>
              </a:rPr>
              <a:t> weapon,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      and </a:t>
            </a:r>
            <a:r>
              <a:rPr lang="en-US" b="1" u="sng" dirty="0">
                <a:latin typeface="Arial" charset="0"/>
              </a:rPr>
              <a:t>mission essential equipment</a:t>
            </a:r>
            <a:r>
              <a:rPr lang="en-US" b="1" dirty="0">
                <a:latin typeface="Arial" charset="0"/>
              </a:rPr>
              <a:t> to cover</a:t>
            </a:r>
          </a:p>
          <a:p>
            <a:pPr>
              <a:defRPr/>
            </a:pPr>
            <a:endParaRPr lang="en-US" b="1" dirty="0">
              <a:latin typeface="Arial" charset="0"/>
            </a:endParaRPr>
          </a:p>
          <a:p>
            <a:pPr>
              <a:defRPr/>
            </a:pPr>
            <a:r>
              <a:rPr lang="en-US" b="1" dirty="0">
                <a:latin typeface="Arial" charset="0"/>
              </a:rPr>
              <a:t>Recheck bleeding control measures as the  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      tactical situation permits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PERFORMING CARE UNDER </a:t>
            </a:r>
            <a:r>
              <a:rPr lang="en-US" sz="4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9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sson 1-3 - Care Under Fire Lan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3529.16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92580" y="2148840"/>
            <a:ext cx="10972800" cy="470916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you can, safely move the casualty and 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administer lifesaving care. (Using the 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Tourniquet from casualty’s IFAK)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PERFORMING CARE UNDER FIRE</a:t>
            </a:r>
            <a:b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44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sson 1-3 - Cat Tourniqu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739" y="986790"/>
            <a:ext cx="8632209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8160" y="0"/>
            <a:ext cx="11026140" cy="68580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  <a:buNone/>
              <a:defRPr/>
            </a:pPr>
            <a:r>
              <a:rPr lang="en-US" sz="3600" b="1" dirty="0">
                <a:latin typeface="Arial" charset="0"/>
              </a:rPr>
              <a:t>TC3 IS DIVIDED INTO THREE PHASES</a:t>
            </a:r>
          </a:p>
          <a:p>
            <a:pPr>
              <a:lnSpc>
                <a:spcPct val="80000"/>
              </a:lnSpc>
              <a:defRPr/>
            </a:pPr>
            <a:endParaRPr lang="en-US" sz="3600" b="1" dirty="0">
              <a:solidFill>
                <a:srgbClr val="FFFF00"/>
              </a:solidFill>
              <a:latin typeface="Arial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sz="3600" b="1" dirty="0">
                <a:latin typeface="Arial" charset="0"/>
              </a:rPr>
              <a:t>Second Phase- Tactical field care</a:t>
            </a:r>
          </a:p>
          <a:p>
            <a:pPr lvl="1">
              <a:lnSpc>
                <a:spcPct val="80000"/>
              </a:lnSpc>
              <a:defRPr/>
            </a:pPr>
            <a:endParaRPr lang="en-US" sz="3600" b="1" dirty="0">
              <a:latin typeface="Arial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3600" b="1" dirty="0">
                <a:latin typeface="Arial" charset="0"/>
              </a:rPr>
              <a:t>  Safe area where you are able to provide 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3600" b="1" dirty="0">
                <a:latin typeface="Arial" charset="0"/>
              </a:rPr>
              <a:t>     care to the best of  your ability</a:t>
            </a:r>
          </a:p>
          <a:p>
            <a:pPr>
              <a:lnSpc>
                <a:spcPct val="80000"/>
              </a:lnSpc>
              <a:defRPr/>
            </a:pPr>
            <a:r>
              <a:rPr lang="en-US" sz="3600" b="1" dirty="0"/>
              <a:t>Communicate the medical situation .     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3600" b="1" dirty="0"/>
              <a:t> </a:t>
            </a:r>
            <a:r>
              <a:rPr lang="en-US" sz="3600" b="1" u="sng" dirty="0"/>
              <a:t>Before</a:t>
            </a:r>
            <a:r>
              <a:rPr lang="en-US" sz="3600" b="1" dirty="0"/>
              <a:t> initiating medical procedures ensure     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3600" b="1" dirty="0"/>
              <a:t>	tactical situation allows time for treatment</a:t>
            </a:r>
            <a:r>
              <a:rPr lang="en-US" sz="3600" b="1" dirty="0">
                <a:solidFill>
                  <a:srgbClr val="FFFF00"/>
                </a:solidFill>
              </a:rPr>
              <a:t> </a:t>
            </a:r>
          </a:p>
          <a:p>
            <a:pPr>
              <a:lnSpc>
                <a:spcPct val="80000"/>
              </a:lnSpc>
              <a:defRPr/>
            </a:pPr>
            <a:endParaRPr lang="en-US" sz="3600" b="1" dirty="0">
              <a:solidFill>
                <a:srgbClr val="FFFF00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sz="3600" b="1" u="sng" dirty="0"/>
              <a:t>General Impression</a:t>
            </a:r>
            <a:r>
              <a:rPr lang="en-US" sz="3600" b="1" dirty="0"/>
              <a:t>- determine the extent of injuries, chance of survival, and evaluate the tactical situation</a:t>
            </a:r>
          </a:p>
          <a:p>
            <a:pPr lvl="1">
              <a:lnSpc>
                <a:spcPct val="80000"/>
              </a:lnSpc>
              <a:buNone/>
              <a:defRPr/>
            </a:pPr>
            <a:endParaRPr lang="en-US" sz="3600" b="1" dirty="0">
              <a:latin typeface="Arial" charset="0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415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81100" y="960120"/>
            <a:ext cx="10248900" cy="6080760"/>
          </a:xfrm>
        </p:spPr>
        <p:txBody>
          <a:bodyPr>
            <a:normAutofit/>
          </a:bodyPr>
          <a:lstStyle/>
          <a:p>
            <a:r>
              <a:rPr lang="en-US" sz="3200" dirty="0"/>
              <a:t>Check for responsiveness</a:t>
            </a:r>
          </a:p>
          <a:p>
            <a:pPr lvl="1"/>
            <a:r>
              <a:rPr lang="en-US" sz="3200" dirty="0"/>
              <a:t>Gently shake or tap casualty on shoulder and ask, “Are you okay?”</a:t>
            </a:r>
          </a:p>
          <a:p>
            <a:r>
              <a:rPr lang="en-US" sz="3200" dirty="0"/>
              <a:t>Check level of consciousness using AVPU scale.</a:t>
            </a:r>
          </a:p>
          <a:p>
            <a:pPr lvl="1"/>
            <a:r>
              <a:rPr lang="en-US" sz="3200" dirty="0"/>
              <a:t>A (Alert) – casualty is talking to you.</a:t>
            </a:r>
          </a:p>
          <a:p>
            <a:pPr lvl="1"/>
            <a:r>
              <a:rPr lang="en-US" sz="3200" dirty="0"/>
              <a:t>V (Verbal) – casualty does not respond to your questions but responds to verbal instruction</a:t>
            </a:r>
          </a:p>
          <a:p>
            <a:pPr lvl="1"/>
            <a:r>
              <a:rPr lang="en-US" sz="3200" dirty="0"/>
              <a:t>P (Pain) – casualty responds to painful stimuli</a:t>
            </a:r>
          </a:p>
          <a:p>
            <a:pPr lvl="1"/>
            <a:r>
              <a:rPr lang="en-US" sz="3200" dirty="0"/>
              <a:t>U (Unresponsive) – casualty doesn’t respond.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914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1040" y="1005840"/>
            <a:ext cx="10972800" cy="52349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buNone/>
              <a:defRPr/>
            </a:pPr>
            <a:r>
              <a:rPr lang="en-US" sz="3200" b="1" dirty="0">
                <a:latin typeface="Arial" charset="0"/>
              </a:rPr>
              <a:t>PERFORM TACTICAL FIELD CARE</a:t>
            </a: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 </a:t>
            </a:r>
          </a:p>
          <a:p>
            <a:pPr algn="ctr">
              <a:lnSpc>
                <a:spcPct val="90000"/>
              </a:lnSpc>
              <a:buNone/>
              <a:defRPr/>
            </a:pPr>
            <a:endParaRPr lang="en-US" sz="2400" b="1" dirty="0">
              <a:solidFill>
                <a:schemeClr val="bg1"/>
              </a:solidFill>
              <a:latin typeface="Arial" charset="0"/>
            </a:endParaRP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endParaRPr lang="en-US" b="1" dirty="0" smtClean="0">
              <a:latin typeface="Arial" charset="0"/>
            </a:endParaRP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r>
              <a:rPr lang="en-US" b="1" dirty="0" smtClean="0">
                <a:latin typeface="Arial" charset="0"/>
              </a:rPr>
              <a:t>Assess </a:t>
            </a:r>
            <a:r>
              <a:rPr lang="en-US" b="1" dirty="0">
                <a:latin typeface="Arial" charset="0"/>
              </a:rPr>
              <a:t>and Secure the casualty’s airway</a:t>
            </a:r>
          </a:p>
          <a:p>
            <a:pPr>
              <a:lnSpc>
                <a:spcPct val="90000"/>
              </a:lnSpc>
              <a:buNone/>
              <a:defRPr/>
            </a:pPr>
            <a:endParaRPr lang="en-US" sz="2400" b="1" dirty="0">
              <a:latin typeface="Arial" charset="0"/>
            </a:endParaRP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If the casualty is conscious, able to speak, or not</a:t>
            </a:r>
          </a:p>
          <a:p>
            <a:pPr lvl="2">
              <a:lnSpc>
                <a:spcPct val="90000"/>
              </a:lnSpc>
              <a:buNone/>
              <a:defRPr/>
            </a:pPr>
            <a:r>
              <a:rPr lang="en-US" b="1" dirty="0">
                <a:latin typeface="Arial" charset="0"/>
              </a:rPr>
              <a:t>    in respiratory distress, no airway intervention is </a:t>
            </a:r>
          </a:p>
          <a:p>
            <a:pPr lvl="2">
              <a:lnSpc>
                <a:spcPct val="90000"/>
              </a:lnSpc>
              <a:buNone/>
              <a:defRPr/>
            </a:pPr>
            <a:r>
              <a:rPr lang="en-US" b="1" dirty="0">
                <a:latin typeface="Arial" charset="0"/>
              </a:rPr>
              <a:t>    needed</a:t>
            </a:r>
            <a:endParaRPr lang="en-US" sz="2000" b="1" dirty="0">
              <a:latin typeface="Arial" charset="0"/>
            </a:endParaRPr>
          </a:p>
          <a:p>
            <a:pPr lvl="1">
              <a:lnSpc>
                <a:spcPct val="90000"/>
              </a:lnSpc>
              <a:buNone/>
              <a:defRPr/>
            </a:pPr>
            <a:endParaRPr lang="en-US" b="1" dirty="0">
              <a:latin typeface="Arial" charset="0"/>
            </a:endParaRP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If casualty is unconscious, use the head-</a:t>
            </a:r>
          </a:p>
          <a:p>
            <a:pPr lvl="1">
              <a:lnSpc>
                <a:spcPct val="90000"/>
              </a:lnSpc>
              <a:buNone/>
              <a:defRPr/>
            </a:pPr>
            <a:r>
              <a:rPr lang="en-US" b="1" dirty="0">
                <a:latin typeface="Arial" charset="0"/>
              </a:rPr>
              <a:t>          tilt/chin lift to open the airway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8620"/>
            <a:ext cx="10972800" cy="5920740"/>
          </a:xfrm>
        </p:spPr>
        <p:txBody>
          <a:bodyPr/>
          <a:lstStyle/>
          <a:p>
            <a:pPr algn="ctr">
              <a:buNone/>
              <a:defRPr/>
            </a:pPr>
            <a:r>
              <a:rPr lang="en-US" sz="3600" b="1" dirty="0">
                <a:latin typeface="Arial" charset="0"/>
              </a:rPr>
              <a:t>PERFORM TACTICAL FIELD CARE</a:t>
            </a:r>
          </a:p>
          <a:p>
            <a:pPr algn="ctr">
              <a:buNone/>
              <a:defRPr/>
            </a:pPr>
            <a:r>
              <a:rPr lang="en-US" b="1" dirty="0">
                <a:solidFill>
                  <a:schemeClr val="bg1"/>
                </a:solidFill>
                <a:latin typeface="Arial" charset="0"/>
              </a:rPr>
              <a:t> </a:t>
            </a:r>
          </a:p>
          <a:p>
            <a:pPr>
              <a:defRPr/>
            </a:pPr>
            <a:endParaRPr lang="en-US" b="1" dirty="0" smtClean="0">
              <a:latin typeface="Arial" charset="0"/>
            </a:endParaRPr>
          </a:p>
          <a:p>
            <a:pPr>
              <a:defRPr/>
            </a:pPr>
            <a:r>
              <a:rPr lang="en-US" b="1" dirty="0" smtClean="0">
                <a:latin typeface="Arial" charset="0"/>
              </a:rPr>
              <a:t>Assess </a:t>
            </a:r>
            <a:r>
              <a:rPr lang="en-US" b="1" dirty="0">
                <a:latin typeface="Arial" charset="0"/>
              </a:rPr>
              <a:t>and Secure the casualty’s airway (</a:t>
            </a:r>
            <a:r>
              <a:rPr lang="en-US" b="1" dirty="0" smtClean="0">
                <a:latin typeface="Arial" charset="0"/>
              </a:rPr>
              <a:t>cont.)</a:t>
            </a:r>
            <a:endParaRPr lang="en-US" b="1" dirty="0">
              <a:latin typeface="Arial" charset="0"/>
            </a:endParaRPr>
          </a:p>
          <a:p>
            <a:pPr>
              <a:buNone/>
              <a:defRPr/>
            </a:pPr>
            <a:endParaRPr lang="en-US" b="1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Check for breathing: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		</a:t>
            </a:r>
            <a:r>
              <a:rPr lang="en-US" sz="3000" b="1" u="sng" dirty="0">
                <a:latin typeface="Arial" charset="0"/>
              </a:rPr>
              <a:t>LOOK</a:t>
            </a:r>
            <a:r>
              <a:rPr lang="en-US" sz="3000" b="1" dirty="0">
                <a:latin typeface="Arial" charset="0"/>
              </a:rPr>
              <a:t> for rise and fall of chest/abdomen</a:t>
            </a:r>
          </a:p>
          <a:p>
            <a:pPr>
              <a:buNone/>
              <a:defRPr/>
            </a:pPr>
            <a:r>
              <a:rPr lang="en-US" sz="3000" b="1" dirty="0">
                <a:latin typeface="Arial" charset="0"/>
              </a:rPr>
              <a:t>		</a:t>
            </a:r>
            <a:r>
              <a:rPr lang="en-US" sz="3000" b="1" u="sng" dirty="0">
                <a:latin typeface="Arial" charset="0"/>
              </a:rPr>
              <a:t>LISTEN</a:t>
            </a:r>
            <a:r>
              <a:rPr lang="en-US" sz="3000" b="1" dirty="0">
                <a:latin typeface="Arial" charset="0"/>
              </a:rPr>
              <a:t> for sounds of breathing</a:t>
            </a:r>
          </a:p>
          <a:p>
            <a:pPr>
              <a:buNone/>
              <a:defRPr/>
            </a:pPr>
            <a:r>
              <a:rPr lang="en-US" sz="3000" b="1" dirty="0">
                <a:latin typeface="Arial" charset="0"/>
              </a:rPr>
              <a:t>		</a:t>
            </a:r>
            <a:r>
              <a:rPr lang="en-US" sz="3000" b="1" u="sng" dirty="0">
                <a:latin typeface="Arial" charset="0"/>
              </a:rPr>
              <a:t>FEEL</a:t>
            </a:r>
            <a:r>
              <a:rPr lang="en-US" sz="3000" b="1" dirty="0">
                <a:latin typeface="Arial" charset="0"/>
              </a:rPr>
              <a:t> for breath on the side of your 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6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609600"/>
            <a:ext cx="9105900" cy="576780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075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8620"/>
            <a:ext cx="10972800" cy="5920740"/>
          </a:xfrm>
        </p:spPr>
        <p:txBody>
          <a:bodyPr/>
          <a:lstStyle/>
          <a:p>
            <a:pPr algn="ctr">
              <a:lnSpc>
                <a:spcPct val="80000"/>
              </a:lnSpc>
              <a:buNone/>
              <a:defRPr/>
            </a:pPr>
            <a:r>
              <a:rPr lang="en-US" sz="3600" b="1" dirty="0">
                <a:latin typeface="Arial" charset="0"/>
              </a:rPr>
              <a:t>PERFORM TACTICAL FIELD CARE</a:t>
            </a:r>
          </a:p>
          <a:p>
            <a:pPr>
              <a:lnSpc>
                <a:spcPct val="80000"/>
              </a:lnSpc>
              <a:defRPr/>
            </a:pPr>
            <a:endParaRPr lang="en-US" sz="2400" b="1" dirty="0">
              <a:solidFill>
                <a:srgbClr val="FFFF00"/>
              </a:solidFill>
              <a:latin typeface="Arial" charset="0"/>
            </a:endParaRPr>
          </a:p>
          <a:p>
            <a:pPr>
              <a:lnSpc>
                <a:spcPct val="80000"/>
              </a:lnSpc>
              <a:defRPr/>
            </a:pPr>
            <a:endParaRPr lang="en-US" b="1" dirty="0" smtClean="0">
              <a:latin typeface="Arial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b="1" dirty="0" smtClean="0">
                <a:latin typeface="Arial" charset="0"/>
              </a:rPr>
              <a:t>Chest</a:t>
            </a:r>
            <a:endParaRPr lang="en-US" b="1" dirty="0">
              <a:latin typeface="Arial" charset="0"/>
            </a:endParaRPr>
          </a:p>
          <a:p>
            <a:pPr>
              <a:lnSpc>
                <a:spcPct val="80000"/>
              </a:lnSpc>
              <a:buNone/>
              <a:defRPr/>
            </a:pPr>
            <a:endParaRPr lang="en-US" sz="2400" b="1" dirty="0">
              <a:latin typeface="Arial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Expose and check for equal rise and fall</a:t>
            </a:r>
          </a:p>
          <a:p>
            <a:pPr>
              <a:lnSpc>
                <a:spcPct val="80000"/>
              </a:lnSpc>
              <a:defRPr/>
            </a:pPr>
            <a:endParaRPr lang="en-US" sz="2400" b="1" dirty="0">
              <a:latin typeface="Arial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Check for entrance/exit wounds</a:t>
            </a:r>
          </a:p>
          <a:p>
            <a:pPr>
              <a:lnSpc>
                <a:spcPct val="80000"/>
              </a:lnSpc>
              <a:defRPr/>
            </a:pPr>
            <a:endParaRPr lang="en-US" sz="2400" b="1" dirty="0">
              <a:latin typeface="Arial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Seal any penetrating injuries with airtight  material 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en-US" b="1" dirty="0">
              <a:latin typeface="Arial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Monitor the casualty</a:t>
            </a:r>
          </a:p>
          <a:p>
            <a:pPr>
              <a:lnSpc>
                <a:spcPct val="80000"/>
              </a:lnSpc>
              <a:buNone/>
              <a:defRPr/>
            </a:pPr>
            <a:endParaRPr lang="en-US" sz="2400" b="1" dirty="0">
              <a:latin typeface="Arial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Position casualty according to treatment provided.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en-US" sz="2000" b="1" dirty="0">
              <a:latin typeface="Arial" charset="0"/>
            </a:endParaRPr>
          </a:p>
          <a:p>
            <a:pPr lvl="1">
              <a:lnSpc>
                <a:spcPct val="80000"/>
              </a:lnSpc>
              <a:buNone/>
              <a:defRPr/>
            </a:pPr>
            <a:endParaRPr lang="en-US" sz="2000" b="1" dirty="0">
              <a:solidFill>
                <a:srgbClr val="FFFF00"/>
              </a:solidFill>
              <a:latin typeface="Arial" charset="0"/>
            </a:endParaRPr>
          </a:p>
          <a:p>
            <a:pPr lvl="1">
              <a:lnSpc>
                <a:spcPct val="80000"/>
              </a:lnSpc>
              <a:buNone/>
              <a:defRPr/>
            </a:pPr>
            <a:endParaRPr lang="en-US" sz="2000" b="1" dirty="0">
              <a:solidFill>
                <a:srgbClr val="FFFF00"/>
              </a:solidFill>
              <a:latin typeface="Arial" charset="0"/>
            </a:endParaRPr>
          </a:p>
          <a:p>
            <a:pPr>
              <a:lnSpc>
                <a:spcPct val="80000"/>
              </a:lnSpc>
              <a:buNone/>
              <a:defRPr/>
            </a:pPr>
            <a:endParaRPr lang="en-US" sz="2400" b="1" dirty="0">
              <a:solidFill>
                <a:srgbClr val="FFFF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1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75425" y="2235819"/>
            <a:ext cx="10972800" cy="4709160"/>
          </a:xfrm>
        </p:spPr>
        <p:txBody>
          <a:bodyPr/>
          <a:lstStyle/>
          <a:p>
            <a:pPr lvl="0" algn="ctr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ALLERGIES</a:t>
            </a:r>
          </a:p>
          <a:p>
            <a:pPr lvl="0" algn="ctr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PROFILES</a:t>
            </a:r>
          </a:p>
          <a:p>
            <a:pPr lvl="0" algn="ctr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SMOKE PIT</a:t>
            </a:r>
          </a:p>
          <a:p>
            <a:pPr lvl="0" algn="ctr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DIP/CHEW</a:t>
            </a:r>
          </a:p>
          <a:p>
            <a:pPr lvl="0" algn="ctr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LATRINES</a:t>
            </a:r>
            <a:endParaRPr lang="en-US" dirty="0" smtClean="0">
              <a:latin typeface="Bernard MT Condensed" panose="02050806060905020404" pitchFamily="18" charset="0"/>
            </a:endParaRPr>
          </a:p>
          <a:p>
            <a:pPr lvl="0" algn="ctr">
              <a:buFont typeface="Arial" panose="020B0604020202020204" pitchFamily="34" charset="0"/>
              <a:buChar char="•"/>
            </a:pPr>
            <a:r>
              <a:rPr lang="en-US" smtClean="0">
                <a:latin typeface="Bernard MT Condensed" panose="02050806060905020404" pitchFamily="18" charset="0"/>
              </a:rPr>
              <a:t>GRAPHIC </a:t>
            </a:r>
            <a:r>
              <a:rPr lang="en-US" smtClean="0">
                <a:latin typeface="Bernard MT Condensed" panose="02050806060905020404" pitchFamily="18" charset="0"/>
              </a:rPr>
              <a:t>CONTENT0</a:t>
            </a:r>
            <a:endParaRPr lang="en-US" dirty="0">
              <a:latin typeface="Bernard MT Condensed" panose="02050806060905020404" pitchFamily="18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tx1"/>
                </a:solidFill>
              </a:rPr>
              <a:t>SAFETY BRIEF</a:t>
            </a:r>
            <a:endParaRPr 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525780"/>
            <a:ext cx="10972800" cy="5783580"/>
          </a:xfrm>
        </p:spPr>
        <p:txBody>
          <a:bodyPr/>
          <a:lstStyle/>
          <a:p>
            <a:pPr algn="ctr">
              <a:buNone/>
              <a:defRPr/>
            </a:pPr>
            <a:r>
              <a:rPr lang="en-US" sz="3600" b="1" dirty="0">
                <a:latin typeface="Arial" charset="0"/>
              </a:rPr>
              <a:t>PERFORM TACTICAL FIELD CARE</a:t>
            </a:r>
          </a:p>
          <a:p>
            <a:pPr>
              <a:defRPr/>
            </a:pPr>
            <a:endParaRPr lang="en-US" sz="2400" b="1" dirty="0">
              <a:solidFill>
                <a:srgbClr val="FFFF00"/>
              </a:solidFill>
              <a:latin typeface="Arial" charset="0"/>
            </a:endParaRPr>
          </a:p>
          <a:p>
            <a:pPr>
              <a:defRPr/>
            </a:pPr>
            <a:r>
              <a:rPr lang="en-US" sz="3200" b="1" dirty="0">
                <a:latin typeface="Arial" charset="0"/>
              </a:rPr>
              <a:t>Bleeding</a:t>
            </a:r>
          </a:p>
          <a:p>
            <a:pPr>
              <a:lnSpc>
                <a:spcPct val="50000"/>
              </a:lnSpc>
              <a:defRPr/>
            </a:pPr>
            <a:endParaRPr lang="en-US" sz="2400" b="1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Apply a tourniquet to major amputation of the   </a:t>
            </a:r>
          </a:p>
          <a:p>
            <a:pPr lvl="1">
              <a:buNone/>
              <a:defRPr/>
            </a:pPr>
            <a:r>
              <a:rPr lang="en-US" b="1" dirty="0">
                <a:latin typeface="Arial" charset="0"/>
              </a:rPr>
              <a:t>      extremity</a:t>
            </a:r>
            <a:endParaRPr lang="en-US" sz="2000" b="1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Apply emergency trauma bandage and direct </a:t>
            </a:r>
          </a:p>
          <a:p>
            <a:pPr lvl="1">
              <a:buNone/>
              <a:defRPr/>
            </a:pPr>
            <a:r>
              <a:rPr lang="en-US" b="1" dirty="0">
                <a:latin typeface="Arial" charset="0"/>
              </a:rPr>
              <a:t>      pressure to a severely bleeding wound. If  </a:t>
            </a:r>
          </a:p>
          <a:p>
            <a:pPr lvl="1">
              <a:buNone/>
              <a:defRPr/>
            </a:pPr>
            <a:r>
              <a:rPr lang="en-US" b="1" dirty="0">
                <a:latin typeface="Arial" charset="0"/>
              </a:rPr>
              <a:t>      conventional methods do not control bleeding, </a:t>
            </a:r>
          </a:p>
          <a:p>
            <a:pPr lvl="1">
              <a:buNone/>
              <a:defRPr/>
            </a:pPr>
            <a:r>
              <a:rPr lang="en-US" b="1" dirty="0">
                <a:latin typeface="Arial" charset="0"/>
              </a:rPr>
              <a:t>      apply a tourniquet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If casualty already has a tourniquet, consider </a:t>
            </a:r>
            <a:r>
              <a:rPr lang="en-US" b="1" dirty="0" smtClean="0">
                <a:latin typeface="Arial" charset="0"/>
              </a:rPr>
              <a:t>loosening </a:t>
            </a:r>
            <a:r>
              <a:rPr lang="en-US" b="1" dirty="0">
                <a:latin typeface="Arial" charset="0"/>
              </a:rPr>
              <a:t>tourniquet and using conventional </a:t>
            </a:r>
            <a:r>
              <a:rPr lang="en-US" b="1" dirty="0" smtClean="0">
                <a:latin typeface="Arial" charset="0"/>
              </a:rPr>
              <a:t> method</a:t>
            </a:r>
            <a:endParaRPr lang="en-US" b="1" dirty="0"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8620"/>
            <a:ext cx="10972800" cy="5920740"/>
          </a:xfrm>
        </p:spPr>
        <p:txBody>
          <a:bodyPr/>
          <a:lstStyle/>
          <a:p>
            <a:pPr algn="ctr">
              <a:buNone/>
              <a:defRPr/>
            </a:pPr>
            <a:r>
              <a:rPr lang="en-US" sz="3600" b="1" dirty="0">
                <a:latin typeface="Arial" charset="0"/>
              </a:rPr>
              <a:t>PERFORM TACTICAL FIELD CARE</a:t>
            </a:r>
            <a:r>
              <a:rPr lang="en-US" sz="3600" b="1" dirty="0">
                <a:solidFill>
                  <a:schemeClr val="bg1"/>
                </a:solidFill>
                <a:latin typeface="Arial" charset="0"/>
              </a:rPr>
              <a:t> </a:t>
            </a:r>
            <a:endParaRPr lang="en-US" sz="3600" b="1" dirty="0" smtClean="0">
              <a:solidFill>
                <a:schemeClr val="bg1"/>
              </a:solidFill>
              <a:latin typeface="Arial" charset="0"/>
            </a:endParaRPr>
          </a:p>
          <a:p>
            <a:pPr algn="ctr">
              <a:buNone/>
              <a:defRPr/>
            </a:pPr>
            <a:endParaRPr lang="en-US" sz="3600" b="1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r>
              <a:rPr lang="en-US" b="1" dirty="0">
                <a:latin typeface="Arial" charset="0"/>
              </a:rPr>
              <a:t>OTHER WOUNDS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Dress all other minor wounds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Remove clothing required to expose and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         treat injuries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Protect the casualty from the environment,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         hot and cold temperatures, </a:t>
            </a:r>
            <a:r>
              <a:rPr lang="en-US" b="1" dirty="0" err="1">
                <a:latin typeface="Arial" charset="0"/>
              </a:rPr>
              <a:t>etc</a:t>
            </a:r>
            <a:endParaRPr lang="en-US" b="1" dirty="0">
              <a:latin typeface="Arial" charset="0"/>
            </a:endParaRPr>
          </a:p>
          <a:p>
            <a:pPr>
              <a:buNone/>
              <a:defRPr/>
            </a:pPr>
            <a:endParaRPr lang="en-US" b="1" dirty="0">
              <a:latin typeface="Arial" charset="0"/>
            </a:endParaRPr>
          </a:p>
          <a:p>
            <a:pPr>
              <a:defRPr/>
            </a:pPr>
            <a:r>
              <a:rPr lang="en-US" b="1" dirty="0">
                <a:latin typeface="Arial" charset="0"/>
              </a:rPr>
              <a:t>FRACTURES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Splint any obvious long bone fractures</a:t>
            </a:r>
          </a:p>
        </p:txBody>
      </p:sp>
    </p:spTree>
    <p:extLst>
      <p:ext uri="{BB962C8B-B14F-4D97-AF65-F5344CB8AC3E}">
        <p14:creationId xmlns:p14="http://schemas.microsoft.com/office/powerpoint/2010/main" val="3401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3900" y="434340"/>
            <a:ext cx="10972800" cy="5966460"/>
          </a:xfrm>
        </p:spPr>
        <p:txBody>
          <a:bodyPr/>
          <a:lstStyle/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Check </a:t>
            </a:r>
            <a:r>
              <a:rPr lang="en-US" sz="3600" dirty="0"/>
              <a:t>for fractured limbs</a:t>
            </a:r>
          </a:p>
          <a:p>
            <a:pPr lvl="1"/>
            <a:r>
              <a:rPr lang="en-US" sz="3200" dirty="0"/>
              <a:t>Part of bone may stick through skin</a:t>
            </a:r>
          </a:p>
          <a:p>
            <a:pPr lvl="1"/>
            <a:r>
              <a:rPr lang="en-US" sz="3200" dirty="0"/>
              <a:t>Experience pain, tenderness, swelling, and/or bruising at site.</a:t>
            </a:r>
          </a:p>
          <a:p>
            <a:pPr lvl="1"/>
            <a:r>
              <a:rPr lang="en-US" sz="3200" dirty="0"/>
              <a:t>Casualty may have heard a “snapping” sound</a:t>
            </a:r>
          </a:p>
          <a:p>
            <a:pPr lvl="1"/>
            <a:r>
              <a:rPr lang="en-US" sz="3200" dirty="0"/>
              <a:t>Difficulty moving arm or leg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3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5340" y="1531620"/>
            <a:ext cx="10972800" cy="4709160"/>
          </a:xfrm>
        </p:spPr>
        <p:txBody>
          <a:bodyPr/>
          <a:lstStyle/>
          <a:p>
            <a:r>
              <a:rPr lang="en-US" sz="3600" dirty="0"/>
              <a:t>Apply splints to the limb, if needed</a:t>
            </a:r>
          </a:p>
          <a:p>
            <a:pPr lvl="1"/>
            <a:r>
              <a:rPr lang="en-US" sz="2800" dirty="0"/>
              <a:t>Use available materials</a:t>
            </a:r>
          </a:p>
          <a:p>
            <a:pPr lvl="1"/>
            <a:r>
              <a:rPr lang="en-US" sz="2800" dirty="0"/>
              <a:t>SAM splints can be used on arm, forearm, or lower leg</a:t>
            </a:r>
          </a:p>
          <a:p>
            <a:r>
              <a:rPr lang="en-US" sz="3200" dirty="0"/>
              <a:t>Immobilize the joint above and below fracture site when possible</a:t>
            </a:r>
          </a:p>
          <a:p>
            <a:r>
              <a:rPr lang="en-US" sz="3200" dirty="0"/>
              <a:t>Place padding between rigid object and the casualty’s limb.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4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1020" y="160020"/>
            <a:ext cx="10972800" cy="470916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Administer pill pack</a:t>
            </a:r>
          </a:p>
          <a:p>
            <a:pPr lvl="1">
              <a:defRPr/>
            </a:pPr>
            <a:r>
              <a:rPr lang="en-US" sz="2800" dirty="0"/>
              <a:t>Contains pain medications and antibiotics</a:t>
            </a:r>
          </a:p>
          <a:p>
            <a:pPr lvl="1">
              <a:defRPr/>
            </a:pPr>
            <a:r>
              <a:rPr lang="en-US" sz="2800" dirty="0"/>
              <a:t>Have casualty take all four tablets</a:t>
            </a:r>
          </a:p>
          <a:p>
            <a:pPr>
              <a:defRPr/>
            </a:pPr>
            <a:r>
              <a:rPr lang="en-US" sz="3200" dirty="0"/>
              <a:t>Treat for shock</a:t>
            </a:r>
          </a:p>
          <a:p>
            <a:pPr lvl="1">
              <a:defRPr/>
            </a:pPr>
            <a:r>
              <a:rPr lang="en-US" sz="2800" dirty="0"/>
              <a:t>Hypovolemic shock is caused by severe blood loss, severe burns, vomiting, diarrhea, and excessive sweating.</a:t>
            </a:r>
          </a:p>
          <a:p>
            <a:endParaRPr lang="en-US" dirty="0"/>
          </a:p>
        </p:txBody>
      </p:sp>
      <p:pic>
        <p:nvPicPr>
          <p:cNvPr id="4" name="Picture 2" descr="pill ba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3874" y="3399789"/>
            <a:ext cx="2821125" cy="329131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7409" y="3399789"/>
            <a:ext cx="3226024" cy="329131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5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1180" y="1623060"/>
            <a:ext cx="9060180" cy="4709160"/>
          </a:xfrm>
        </p:spPr>
        <p:txBody>
          <a:bodyPr/>
          <a:lstStyle/>
          <a:p>
            <a:r>
              <a:rPr lang="en-US" dirty="0"/>
              <a:t>Sweaty but cool (clammy) skin, pale skin color, and/or blotchy or bluish skin around the mouth.</a:t>
            </a:r>
          </a:p>
          <a:p>
            <a:r>
              <a:rPr lang="en-US" dirty="0"/>
              <a:t>Nausea</a:t>
            </a:r>
          </a:p>
          <a:p>
            <a:r>
              <a:rPr lang="en-US" dirty="0"/>
              <a:t>Anxiety</a:t>
            </a:r>
          </a:p>
          <a:p>
            <a:r>
              <a:rPr lang="en-US" dirty="0"/>
              <a:t>Decrease in the casualty’s level of consciousness</a:t>
            </a:r>
          </a:p>
          <a:p>
            <a:r>
              <a:rPr lang="en-US" dirty="0"/>
              <a:t>Rapid breathing</a:t>
            </a:r>
          </a:p>
          <a:p>
            <a:r>
              <a:rPr lang="en-US" dirty="0"/>
              <a:t>Unusual thirst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Signs &amp; Symptoms of Shock</a:t>
            </a:r>
          </a:p>
        </p:txBody>
      </p:sp>
    </p:spTree>
    <p:extLst>
      <p:ext uri="{BB962C8B-B14F-4D97-AF65-F5344CB8AC3E}">
        <p14:creationId xmlns:p14="http://schemas.microsoft.com/office/powerpoint/2010/main" val="11073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9640" y="2034858"/>
            <a:ext cx="10972800" cy="4709160"/>
          </a:xfrm>
        </p:spPr>
        <p:txBody>
          <a:bodyPr/>
          <a:lstStyle/>
          <a:p>
            <a:pPr marL="609600" indent="-609600"/>
            <a:r>
              <a:rPr lang="en-US" sz="3200" dirty="0"/>
              <a:t>Place in shock position – supine with feet elevated slightly above level of his heart.</a:t>
            </a:r>
          </a:p>
          <a:p>
            <a:pPr marL="990600" lvl="1" indent="-533400">
              <a:buFont typeface="Arial" charset="0"/>
              <a:buChar char="•"/>
            </a:pPr>
            <a:r>
              <a:rPr lang="en-US" sz="3200" dirty="0"/>
              <a:t>Make sure all lower limb fractures are splinted prior to elevating legs.</a:t>
            </a:r>
          </a:p>
          <a:p>
            <a:pPr marL="609600" indent="-609600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Treating for Shock</a:t>
            </a:r>
          </a:p>
        </p:txBody>
      </p:sp>
    </p:spTree>
    <p:extLst>
      <p:ext uri="{BB962C8B-B14F-4D97-AF65-F5344CB8AC3E}">
        <p14:creationId xmlns:p14="http://schemas.microsoft.com/office/powerpoint/2010/main" val="63706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Treating for Shock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851978"/>
            <a:ext cx="112776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Exceptions to placing casualty in the shock position</a:t>
            </a:r>
          </a:p>
          <a:p>
            <a:pPr lvl="1">
              <a:buFont typeface="Arial" charset="0"/>
              <a:buChar char="•"/>
            </a:pPr>
            <a:r>
              <a:rPr lang="en-US" sz="2800" dirty="0"/>
              <a:t>Unconscious casualty (should be placed in recovery position)</a:t>
            </a:r>
          </a:p>
          <a:p>
            <a:pPr lvl="1">
              <a:buFont typeface="Arial" charset="0"/>
              <a:buChar char="•"/>
            </a:pPr>
            <a:r>
              <a:rPr lang="en-US" sz="2800" dirty="0"/>
              <a:t>Suspected spinal fracture or serious head wound (supine without feet elevated)</a:t>
            </a:r>
          </a:p>
          <a:p>
            <a:pPr lvl="1">
              <a:buFont typeface="Arial" charset="0"/>
              <a:buChar char="•"/>
            </a:pPr>
            <a:r>
              <a:rPr lang="en-US" sz="2800" dirty="0"/>
              <a:t>Open abdominal wound (supine with knees flexed)</a:t>
            </a:r>
          </a:p>
          <a:p>
            <a:pPr lvl="1">
              <a:buFont typeface="Arial" charset="0"/>
              <a:buChar char="•"/>
            </a:pPr>
            <a:r>
              <a:rPr lang="en-US" sz="2800" dirty="0"/>
              <a:t>Open chest wound (sitting up with back supported or in recovery position with injured side down)</a:t>
            </a:r>
          </a:p>
          <a:p>
            <a:pPr lvl="1">
              <a:buFont typeface="Arial" charset="0"/>
              <a:buChar char="•"/>
            </a:pPr>
            <a:r>
              <a:rPr lang="en-US" sz="2800" dirty="0"/>
              <a:t>Minor head wound (sitting up with back supported or in recovery position with wounded side up)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7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Treating for Shock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754380" y="2103438"/>
            <a:ext cx="1068324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/>
            <a:r>
              <a:rPr lang="en-US" sz="3200" dirty="0"/>
              <a:t>Place poncho or blanket under casualty.</a:t>
            </a:r>
          </a:p>
          <a:p>
            <a:pPr marL="609600" indent="-609600"/>
            <a:r>
              <a:rPr lang="en-US" sz="3200" dirty="0"/>
              <a:t>Take measure to keep casualty from overheating or chilling.</a:t>
            </a:r>
          </a:p>
          <a:p>
            <a:pPr marL="990600" lvl="1" indent="-533400">
              <a:buFont typeface="Arial" charset="0"/>
              <a:buChar char="•"/>
            </a:pPr>
            <a:r>
              <a:rPr lang="en-US" sz="2800" dirty="0"/>
              <a:t>Keep in shade during warm weather.</a:t>
            </a:r>
          </a:p>
          <a:p>
            <a:pPr marL="990600" lvl="1" indent="-533400">
              <a:buFont typeface="Arial" charset="0"/>
              <a:buChar char="•"/>
            </a:pPr>
            <a:r>
              <a:rPr lang="en-US" sz="2800" dirty="0"/>
              <a:t>Cover casualty with Blizzard survival blanket, blanket, poncho, or other available materials in cool weather.</a:t>
            </a:r>
          </a:p>
          <a:p>
            <a:pPr marL="609600" indent="-60960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Loosen any binding clothing, including boots</a:t>
            </a:r>
          </a:p>
          <a:p>
            <a:pPr marL="990600" lvl="1" indent="-533400">
              <a:buFont typeface="Arial" charset="0"/>
              <a:buChar char="•"/>
            </a:pPr>
            <a:r>
              <a:rPr lang="en-US" sz="2800" dirty="0"/>
              <a:t>Do not loosen or remove during NBC environment.</a:t>
            </a:r>
          </a:p>
          <a:p>
            <a:pPr marL="609600" indent="-609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7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Treating for Shock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920558"/>
            <a:ext cx="10972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Reassure casualty &amp; keep him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her calm.</a:t>
            </a:r>
          </a:p>
          <a:p>
            <a:pPr marL="609600" indent="-609600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 medical help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sips of water are permitted if casualty is conscious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Evacuate casualty.</a:t>
            </a:r>
          </a:p>
          <a:p>
            <a:pPr marL="609600" indent="-609600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37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4560" y="22860"/>
            <a:ext cx="7406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Bernard MT Condensed" panose="02050806060905020404" pitchFamily="18" charset="0"/>
              </a:rPr>
              <a:t>Combat Lifesaver Course</a:t>
            </a:r>
            <a:endParaRPr lang="en-US" sz="6000" dirty="0">
              <a:latin typeface="Bernard MT Condensed" panose="02050806060905020404" pitchFamily="18" charset="0"/>
            </a:endParaRPr>
          </a:p>
        </p:txBody>
      </p:sp>
      <p:pic>
        <p:nvPicPr>
          <p:cNvPr id="5" name="Picture 2" descr="tactical care"/>
          <p:cNvPicPr>
            <a:picLocks noChangeAspect="1" noChangeArrowheads="1"/>
          </p:cNvPicPr>
          <p:nvPr/>
        </p:nvPicPr>
        <p:blipFill>
          <a:blip r:embed="rId3">
            <a:lum bright="-12000"/>
          </a:blip>
          <a:srcRect/>
          <a:stretch>
            <a:fillRect/>
          </a:stretch>
        </p:blipFill>
        <p:spPr bwMode="auto">
          <a:xfrm>
            <a:off x="1226820" y="1038523"/>
            <a:ext cx="9342120" cy="567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59123" y="2054186"/>
            <a:ext cx="60775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400" b="1" dirty="0" smtClean="0"/>
              <a:t>PERFORMING TACTICAL COMBAT CASUALTY CARE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4014485" y="4552238"/>
            <a:ext cx="3766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/>
              <a:t>LESSONS 1-2-3</a:t>
            </a:r>
          </a:p>
        </p:txBody>
      </p:sp>
    </p:spTree>
    <p:extLst>
      <p:ext uri="{BB962C8B-B14F-4D97-AF65-F5344CB8AC3E}">
        <p14:creationId xmlns:p14="http://schemas.microsoft.com/office/powerpoint/2010/main" val="22789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 Casualty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989138"/>
            <a:ext cx="10972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level of consciousness every 15 minutes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respirations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nasopharyngeal airway (NPA) if casualty becomes unconscious or breathing rate drops below two respirations every 15 seconds.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Reassess interventions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0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480060"/>
            <a:ext cx="10972800" cy="5829300"/>
          </a:xfrm>
        </p:spPr>
        <p:txBody>
          <a:bodyPr/>
          <a:lstStyle/>
          <a:p>
            <a:pPr algn="ctr">
              <a:buNone/>
              <a:defRPr/>
            </a:pPr>
            <a:r>
              <a:rPr lang="en-US" b="1" dirty="0">
                <a:latin typeface="Arial" charset="0"/>
              </a:rPr>
              <a:t>PERFORM TACTICAL FIELD CARE</a:t>
            </a:r>
            <a:r>
              <a:rPr lang="en-US" b="1" dirty="0">
                <a:solidFill>
                  <a:schemeClr val="bg1"/>
                </a:solidFill>
                <a:latin typeface="Arial" charset="0"/>
              </a:rPr>
              <a:t> </a:t>
            </a:r>
          </a:p>
          <a:p>
            <a:pPr>
              <a:defRPr/>
            </a:pPr>
            <a:endParaRPr lang="en-US" b="1" dirty="0" smtClean="0">
              <a:latin typeface="Arial" charset="0"/>
            </a:endParaRPr>
          </a:p>
          <a:p>
            <a:pPr>
              <a:defRPr/>
            </a:pPr>
            <a:r>
              <a:rPr lang="en-US" b="1" dirty="0" smtClean="0">
                <a:latin typeface="Arial" charset="0"/>
              </a:rPr>
              <a:t>FIELD </a:t>
            </a:r>
            <a:r>
              <a:rPr lang="en-US" b="1" dirty="0">
                <a:latin typeface="Arial" charset="0"/>
              </a:rPr>
              <a:t>MEDICAL CARD</a:t>
            </a:r>
          </a:p>
          <a:p>
            <a:pPr>
              <a:defRPr/>
            </a:pPr>
            <a:endParaRPr lang="en-US" b="1" u="sng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Initiate </a:t>
            </a:r>
            <a:r>
              <a:rPr lang="en-US" b="1" u="sng" dirty="0">
                <a:latin typeface="Arial" charset="0"/>
              </a:rPr>
              <a:t>DD Form 1380</a:t>
            </a:r>
            <a:r>
              <a:rPr lang="en-US" b="1" dirty="0">
                <a:latin typeface="Arial" charset="0"/>
              </a:rPr>
              <a:t>, U.S. Field Medical </a:t>
            </a:r>
          </a:p>
          <a:p>
            <a:pPr lvl="1">
              <a:buNone/>
              <a:defRPr/>
            </a:pPr>
            <a:r>
              <a:rPr lang="en-US" b="1" dirty="0">
                <a:latin typeface="Arial" charset="0"/>
              </a:rPr>
              <a:t>     Card (FMC) (Being Phased out) or</a:t>
            </a:r>
          </a:p>
          <a:p>
            <a:pPr lvl="1">
              <a:buNone/>
              <a:defRPr/>
            </a:pPr>
            <a:r>
              <a:rPr lang="en-US" b="1" dirty="0">
                <a:latin typeface="Arial" charset="0"/>
              </a:rPr>
              <a:t>		 DA Form 	7656, TC3 Card</a:t>
            </a:r>
          </a:p>
          <a:p>
            <a:pPr>
              <a:buNone/>
              <a:defRPr/>
            </a:pPr>
            <a:endParaRPr lang="en-US" b="1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Document Casualty’s injuries and the </a:t>
            </a:r>
          </a:p>
          <a:p>
            <a:pPr lvl="1">
              <a:buNone/>
              <a:defRPr/>
            </a:pPr>
            <a:r>
              <a:rPr lang="en-US" b="1" dirty="0">
                <a:latin typeface="Arial" charset="0"/>
              </a:rPr>
              <a:t>     treatment given (Lesson 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2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571500"/>
            <a:ext cx="10972800" cy="5737860"/>
          </a:xfrm>
        </p:spPr>
        <p:txBody>
          <a:bodyPr/>
          <a:lstStyle/>
          <a:p>
            <a:pPr algn="ctr">
              <a:buNone/>
              <a:defRPr/>
            </a:pPr>
            <a:r>
              <a:rPr lang="en-US" sz="3600" b="1" dirty="0">
                <a:latin typeface="Arial" charset="0"/>
              </a:rPr>
              <a:t>TC3 IS DIVIDED INTO THREE PHASES</a:t>
            </a:r>
          </a:p>
          <a:p>
            <a:pPr>
              <a:buNone/>
              <a:defRPr/>
            </a:pPr>
            <a:endParaRPr lang="en-US" sz="4000" dirty="0">
              <a:solidFill>
                <a:srgbClr val="FFFF00"/>
              </a:solidFill>
              <a:latin typeface="Arial" charset="0"/>
            </a:endParaRPr>
          </a:p>
          <a:p>
            <a:pPr>
              <a:defRPr/>
            </a:pPr>
            <a:r>
              <a:rPr lang="en-US" b="1" dirty="0">
                <a:solidFill>
                  <a:srgbClr val="FFFF00"/>
                </a:solidFill>
                <a:latin typeface="Arial" charset="0"/>
              </a:rPr>
              <a:t> </a:t>
            </a:r>
            <a:r>
              <a:rPr lang="en-US" sz="2400" b="1" dirty="0">
                <a:latin typeface="Arial" charset="0"/>
              </a:rPr>
              <a:t>Third Phase- Combat Casualty Evacuation Care</a:t>
            </a:r>
          </a:p>
          <a:p>
            <a:pPr>
              <a:buNone/>
              <a:defRPr/>
            </a:pPr>
            <a:endParaRPr lang="en-US" sz="2000" b="1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sz="2000" b="1" dirty="0">
                <a:latin typeface="Arial" charset="0"/>
              </a:rPr>
              <a:t>  </a:t>
            </a:r>
            <a:r>
              <a:rPr lang="en-US" b="1" dirty="0">
                <a:latin typeface="Arial" charset="0"/>
              </a:rPr>
              <a:t>Care is rendered during casualty evacuation</a:t>
            </a:r>
          </a:p>
          <a:p>
            <a:pPr lvl="1">
              <a:buFont typeface="Wingdings" pitchFamily="2" charset="2"/>
              <a:buChar char="Ø"/>
              <a:defRPr/>
            </a:pPr>
            <a:endParaRPr lang="en-US" b="1" dirty="0">
              <a:latin typeface="Arial" charset="0"/>
            </a:endParaRPr>
          </a:p>
          <a:p>
            <a:pPr lvl="1">
              <a:buNone/>
              <a:defRPr/>
            </a:pPr>
            <a:r>
              <a:rPr lang="en-US" b="1" dirty="0">
                <a:latin typeface="Arial" charset="0"/>
              </a:rPr>
              <a:t>     Prepare casualty for evacuation, if needed.</a:t>
            </a:r>
          </a:p>
          <a:p>
            <a:pPr>
              <a:buNone/>
              <a:defRPr/>
            </a:pPr>
            <a:endParaRPr lang="en-US" sz="2000" b="1" dirty="0">
              <a:solidFill>
                <a:schemeClr val="bg1"/>
              </a:solidFill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1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Performing Tactical Combat </a:t>
            </a: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Casualty </a:t>
            </a: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Evacuation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2035176"/>
            <a:ext cx="109728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Request MEDEVAC (Lesson 8).</a:t>
            </a:r>
          </a:p>
          <a:p>
            <a:r>
              <a:rPr lang="en-US" sz="3200" dirty="0"/>
              <a:t>Prepare litter if using CASEVAC (Lesson 10).</a:t>
            </a:r>
          </a:p>
          <a:p>
            <a:pPr lvl="1"/>
            <a:r>
              <a:rPr lang="en-US" sz="2800" dirty="0"/>
              <a:t>Continue to monitor casualty during transport.</a:t>
            </a:r>
          </a:p>
          <a:p>
            <a:pPr lvl="1"/>
            <a:r>
              <a:rPr lang="en-US" sz="2800" dirty="0"/>
              <a:t>Evacuate amputated part with casualty</a:t>
            </a:r>
          </a:p>
          <a:p>
            <a:pPr lvl="2"/>
            <a:r>
              <a:rPr lang="en-US" sz="2800" dirty="0"/>
              <a:t>Rinse amputated part free of debris</a:t>
            </a:r>
          </a:p>
          <a:p>
            <a:pPr lvl="2"/>
            <a:r>
              <a:rPr lang="en-US" sz="2800" dirty="0"/>
              <a:t>Wrap it loosely in saline-moistened gauze.</a:t>
            </a:r>
          </a:p>
          <a:p>
            <a:pPr lvl="2"/>
            <a:r>
              <a:rPr lang="en-US" sz="2800" dirty="0"/>
              <a:t>Seal amputated part in plastic bag or cravat.</a:t>
            </a:r>
          </a:p>
          <a:p>
            <a:pPr lvl="2"/>
            <a:r>
              <a:rPr lang="en-US" sz="2800" dirty="0"/>
              <a:t>Place it in a cool container.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4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0080" y="1257300"/>
            <a:ext cx="110871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latin typeface="Arial" charset="0"/>
              </a:rPr>
              <a:t>PERFORMING COMBAT CASUALTY </a:t>
            </a:r>
            <a:endParaRPr lang="en-US" sz="3200" b="1" dirty="0" smtClean="0">
              <a:latin typeface="Arial" charset="0"/>
            </a:endParaRPr>
          </a:p>
          <a:p>
            <a:pPr algn="ctr">
              <a:defRPr/>
            </a:pPr>
            <a:r>
              <a:rPr lang="en-US" sz="3200" b="1" dirty="0" smtClean="0">
                <a:latin typeface="Arial" charset="0"/>
              </a:rPr>
              <a:t>EVACUATION </a:t>
            </a:r>
            <a:r>
              <a:rPr lang="en-US" sz="3200" b="1" dirty="0">
                <a:latin typeface="Arial" charset="0"/>
              </a:rPr>
              <a:t>CARE</a:t>
            </a: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 </a:t>
            </a:r>
            <a:endParaRPr lang="en-US" sz="3200" b="1" dirty="0" smtClean="0">
              <a:solidFill>
                <a:schemeClr val="bg1"/>
              </a:solidFill>
              <a:latin typeface="Arial" charset="0"/>
            </a:endParaRPr>
          </a:p>
          <a:p>
            <a:pPr algn="ctr">
              <a:defRPr/>
            </a:pPr>
            <a:endParaRPr lang="en-US" sz="3200" b="1" dirty="0">
              <a:solidFill>
                <a:schemeClr val="bg1"/>
              </a:solidFill>
              <a:latin typeface="Arial" charset="0"/>
            </a:endParaRPr>
          </a:p>
          <a:p>
            <a:pPr algn="ctr">
              <a:defRPr/>
            </a:pPr>
            <a:endParaRPr lang="en-US" sz="3200" b="1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r>
              <a:rPr lang="en-US" sz="2800" b="1" dirty="0">
                <a:latin typeface="Arial" charset="0"/>
              </a:rPr>
              <a:t>If casualty will be evacuated via CASEVAC, the CLS </a:t>
            </a:r>
            <a:r>
              <a:rPr lang="en-US" sz="2800" b="1" u="sng" dirty="0">
                <a:latin typeface="Arial" charset="0"/>
              </a:rPr>
              <a:t>may</a:t>
            </a:r>
            <a:r>
              <a:rPr lang="en-US" sz="2800" b="1" dirty="0">
                <a:latin typeface="Arial" charset="0"/>
              </a:rPr>
              <a:t> accompany the casualty.</a:t>
            </a:r>
          </a:p>
          <a:p>
            <a:pPr>
              <a:defRPr/>
            </a:pPr>
            <a:r>
              <a:rPr lang="en-US" sz="2800" b="1" u="sng" dirty="0">
                <a:latin typeface="Arial" charset="0"/>
              </a:rPr>
              <a:t>CLS</a:t>
            </a:r>
            <a:r>
              <a:rPr lang="en-US" sz="2800" b="1" dirty="0">
                <a:latin typeface="Arial" charset="0"/>
              </a:rPr>
              <a:t> must monitor the casualty’s: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b="1" u="sng" dirty="0">
                <a:latin typeface="Arial" charset="0"/>
              </a:rPr>
              <a:t>ABC</a:t>
            </a:r>
            <a:r>
              <a:rPr lang="en-US" sz="2800" b="1" dirty="0">
                <a:latin typeface="Arial" charset="0"/>
              </a:rPr>
              <a:t>’s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latin typeface="Arial" charset="0"/>
              </a:rPr>
              <a:t>Dressings, for stability and reinforce if needed.</a:t>
            </a:r>
            <a:endParaRPr lang="en-US" sz="2800" b="1" u="sng" dirty="0">
              <a:latin typeface="Arial" charset="0"/>
            </a:endParaRPr>
          </a:p>
          <a:p>
            <a:pPr>
              <a:defRPr/>
            </a:pPr>
            <a:endParaRPr lang="en-US" b="1" u="sng" dirty="0">
              <a:latin typeface="Arial" charset="0"/>
            </a:endParaRPr>
          </a:p>
          <a:p>
            <a:pPr>
              <a:defRPr/>
            </a:pPr>
            <a:endParaRPr lang="en-US" b="1" dirty="0">
              <a:solidFill>
                <a:srgbClr val="FFFF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30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pict1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320" y="667612"/>
            <a:ext cx="9753600" cy="566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720" y="2926398"/>
            <a:ext cx="1097280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/>
                </a:solidFill>
                <a:latin typeface="Arial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Arial" charset="0"/>
              </a:rPr>
            </a:br>
            <a:r>
              <a:rPr lang="en-US" sz="4800" dirty="0">
                <a:solidFill>
                  <a:schemeClr val="bg1"/>
                </a:solidFill>
                <a:latin typeface="Arial" charset="0"/>
              </a:rPr>
              <a:t/>
            </a:r>
            <a:br>
              <a:rPr lang="en-US" sz="4800" dirty="0">
                <a:solidFill>
                  <a:schemeClr val="bg1"/>
                </a:solidFill>
                <a:latin typeface="Arial" charset="0"/>
              </a:rPr>
            </a:br>
            <a:r>
              <a:rPr lang="en-US" sz="4800" dirty="0">
                <a:latin typeface="Arial" charset="0"/>
              </a:rPr>
              <a:t>QUESTIONS?</a:t>
            </a:r>
            <a:r>
              <a:rPr lang="en-US" sz="4800" u="sng" dirty="0">
                <a:latin typeface="Arial" charset="0"/>
              </a:rPr>
              <a:t/>
            </a:r>
            <a:br>
              <a:rPr lang="en-US" sz="4800" u="sng" dirty="0">
                <a:latin typeface="Arial" charset="0"/>
              </a:rPr>
            </a:br>
            <a:r>
              <a:rPr lang="en-US" sz="4800" u="sng" dirty="0">
                <a:solidFill>
                  <a:srgbClr val="FFFF00"/>
                </a:solidFill>
                <a:latin typeface="Arial" charset="0"/>
              </a:rPr>
              <a:t/>
            </a:r>
            <a:br>
              <a:rPr lang="en-US" sz="4800" u="sng" dirty="0">
                <a:solidFill>
                  <a:srgbClr val="FFFF00"/>
                </a:solidFill>
                <a:latin typeface="Arial" charset="0"/>
              </a:rPr>
            </a:br>
            <a:r>
              <a:rPr lang="en-US" sz="4800" dirty="0">
                <a:solidFill>
                  <a:srgbClr val="FFFF00"/>
                </a:solidFill>
                <a:latin typeface="Arial" charset="0"/>
              </a:rPr>
              <a:t/>
            </a:r>
            <a:br>
              <a:rPr lang="en-US" sz="4800" dirty="0">
                <a:solidFill>
                  <a:srgbClr val="FFFF00"/>
                </a:solidFill>
                <a:latin typeface="Arial" charset="0"/>
              </a:rPr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55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9120" y="935108"/>
            <a:ext cx="11125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00"/>
                </a:solidFill>
                <a:latin typeface="Arial" charset="0"/>
              </a:rPr>
              <a:t>TASK</a:t>
            </a:r>
          </a:p>
          <a:p>
            <a:pPr algn="ctr">
              <a:lnSpc>
                <a:spcPct val="90000"/>
              </a:lnSpc>
            </a:pPr>
            <a:r>
              <a:rPr lang="en-US" sz="3600" b="1" dirty="0">
                <a:latin typeface="Arial" charset="0"/>
              </a:rPr>
              <a:t>Tactically manage a simulated </a:t>
            </a:r>
            <a:r>
              <a:rPr lang="en-US" sz="3600" b="1" dirty="0" smtClean="0">
                <a:latin typeface="Arial" charset="0"/>
              </a:rPr>
              <a:t>casualty.</a:t>
            </a:r>
          </a:p>
          <a:p>
            <a:pPr algn="ctr">
              <a:lnSpc>
                <a:spcPct val="90000"/>
              </a:lnSpc>
            </a:pPr>
            <a:endParaRPr lang="en-US" sz="3600" b="1" dirty="0">
              <a:latin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00"/>
                </a:solidFill>
                <a:latin typeface="Arial" charset="0"/>
              </a:rPr>
              <a:t>CONDITIONS</a:t>
            </a:r>
          </a:p>
          <a:p>
            <a:pPr algn="ctr">
              <a:lnSpc>
                <a:spcPct val="90000"/>
              </a:lnSpc>
            </a:pPr>
            <a:r>
              <a:rPr lang="en-US" sz="3600" b="1" dirty="0">
                <a:latin typeface="Arial" charset="0"/>
              </a:rPr>
              <a:t>Given a written situation concerning a casualty under combat conditions and possible </a:t>
            </a:r>
            <a:r>
              <a:rPr lang="en-US" sz="3600" b="1" dirty="0" smtClean="0">
                <a:latin typeface="Arial" charset="0"/>
              </a:rPr>
              <a:t>responses.</a:t>
            </a:r>
          </a:p>
          <a:p>
            <a:pPr algn="ctr">
              <a:lnSpc>
                <a:spcPct val="90000"/>
              </a:lnSpc>
            </a:pPr>
            <a:endParaRPr lang="en-US" sz="3600" b="1" dirty="0">
              <a:latin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00"/>
                </a:solidFill>
                <a:latin typeface="Arial" charset="0"/>
              </a:rPr>
              <a:t>STANDARDS</a:t>
            </a:r>
          </a:p>
          <a:p>
            <a:pPr algn="ctr">
              <a:lnSpc>
                <a:spcPct val="90000"/>
              </a:lnSpc>
            </a:pPr>
            <a:r>
              <a:rPr lang="en-US" sz="3600" b="1" dirty="0">
                <a:latin typeface="Arial" charset="0"/>
              </a:rPr>
              <a:t>Select the correct response based upon instruction given in </a:t>
            </a:r>
            <a:r>
              <a:rPr lang="en-US" sz="3600" b="1" dirty="0" err="1">
                <a:latin typeface="Arial" charset="0"/>
              </a:rPr>
              <a:t>Subcourse</a:t>
            </a:r>
            <a:r>
              <a:rPr lang="en-US" sz="3600" b="1" dirty="0">
                <a:latin typeface="Arial" charset="0"/>
              </a:rPr>
              <a:t> IS0871</a:t>
            </a:r>
          </a:p>
        </p:txBody>
      </p:sp>
    </p:spTree>
    <p:extLst>
      <p:ext uri="{BB962C8B-B14F-4D97-AF65-F5344CB8AC3E}">
        <p14:creationId xmlns:p14="http://schemas.microsoft.com/office/powerpoint/2010/main" val="33124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011998"/>
            <a:ext cx="10972800" cy="470916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90 percent of combat deaths occur on the battle field before the casualties reach a medical treatment facility (MTF).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these deaths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prevented by CLS or medic.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Battlefield Deaths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6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01140" y="1920240"/>
            <a:ext cx="9448800" cy="493776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15-18 percent of casualties that die before reaching a MTF can be saved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major actions that can be taken care of: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severe bleeding from wounds on the extremities (9%)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Relieve tension pneumothorax (5%)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 &amp; maintain the casualty’s airway (1%)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2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064135"/>
              </p:ext>
            </p:extLst>
          </p:nvPr>
        </p:nvGraphicFramePr>
        <p:xfrm>
          <a:off x="1684020" y="691356"/>
          <a:ext cx="8900160" cy="5526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Chart" r:id="rId3" imgW="8229600" imgH="4629150" progId="Excel.Sheet.8">
                  <p:embed/>
                </p:oleObj>
              </mc:Choice>
              <mc:Fallback>
                <p:oleObj name="Chart" r:id="rId3" imgW="8229600" imgH="4629150" progId="Excel.Shee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020" y="691356"/>
                        <a:ext cx="8900160" cy="55265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908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p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5810" y="902969"/>
            <a:ext cx="10660380" cy="5789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8620"/>
            <a:ext cx="10972800" cy="6103620"/>
          </a:xfrm>
        </p:spPr>
        <p:txBody>
          <a:bodyPr>
            <a:normAutofit/>
          </a:bodyPr>
          <a:lstStyle/>
          <a:p>
            <a:pPr algn="ctr">
              <a:buNone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TC3 IS DIVIDED INTO THREE PHASES</a:t>
            </a:r>
          </a:p>
          <a:p>
            <a:pPr>
              <a:defRPr/>
            </a:pP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Phase- Care under fire</a:t>
            </a:r>
          </a:p>
          <a:p>
            <a:pPr lvl="1">
              <a:defRPr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Tx/>
              <a:buChar char="•"/>
              <a:defRPr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are under hostile fire and are very limited as to the care you can provide Return fire as directed or required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providing medical treatment</a:t>
            </a:r>
          </a:p>
          <a:p>
            <a:pPr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Determine if casualty is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ALIVE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>
              <a:spcBef>
                <a:spcPct val="50000"/>
              </a:spcBef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  <a:defRPr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68730" y="1417638"/>
            <a:ext cx="9654540" cy="470916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b="1" dirty="0">
                <a:latin typeface="Arial" charset="0"/>
              </a:rPr>
              <a:t>Provide tactical care to the live casualty</a:t>
            </a:r>
          </a:p>
          <a:p>
            <a:pPr lvl="1">
              <a:lnSpc>
                <a:spcPct val="80000"/>
              </a:lnSpc>
            </a:pPr>
            <a:r>
              <a:rPr lang="en-US" sz="2800" b="1" dirty="0">
                <a:latin typeface="Arial" charset="0"/>
              </a:rPr>
              <a:t>Suppress enemy fire</a:t>
            </a:r>
          </a:p>
          <a:p>
            <a:pPr lvl="1">
              <a:lnSpc>
                <a:spcPct val="80000"/>
              </a:lnSpc>
            </a:pPr>
            <a:r>
              <a:rPr lang="en-US" sz="2800" b="1" dirty="0">
                <a:latin typeface="Arial" charset="0"/>
              </a:rPr>
              <a:t>Use cover or concealment 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b="1" dirty="0">
                <a:latin typeface="Arial" charset="0"/>
              </a:rPr>
              <a:t>Direct the casualty to return fire, move to cover, and administer self-aid, if possible. If not have casualty “play dead”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b="1" dirty="0">
                <a:latin typeface="Arial" charset="0"/>
              </a:rPr>
              <a:t>Prevent casualty from sustaining</a:t>
            </a:r>
          </a:p>
          <a:p>
            <a:pPr>
              <a:lnSpc>
                <a:spcPct val="80000"/>
              </a:lnSpc>
              <a:buNone/>
            </a:pPr>
            <a:r>
              <a:rPr lang="en-US" b="1" dirty="0">
                <a:latin typeface="Arial" charset="0"/>
              </a:rPr>
              <a:t>     additional wounds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b="1" dirty="0">
                <a:latin typeface="Arial" charset="0"/>
              </a:rPr>
              <a:t>Reassure the casualty</a:t>
            </a:r>
          </a:p>
          <a:p>
            <a:pPr>
              <a:lnSpc>
                <a:spcPct val="80000"/>
              </a:lnSpc>
              <a:buFontTx/>
              <a:buChar char="-"/>
            </a:pPr>
            <a:endParaRPr lang="en-US" b="1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PERFORMING CARE UNDER FIRE</a:t>
            </a:r>
            <a:b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43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1197</Words>
  <Application>Microsoft Office PowerPoint</Application>
  <PresentationFormat>Widescreen</PresentationFormat>
  <Paragraphs>234</Paragraphs>
  <Slides>35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Bernard MT Condensed</vt:lpstr>
      <vt:lpstr>Calibri</vt:lpstr>
      <vt:lpstr>Times New Roman</vt:lpstr>
      <vt:lpstr>Wingdings</vt:lpstr>
      <vt:lpstr>Wingdings 2</vt:lpstr>
      <vt:lpstr>Wingdings 3</vt:lpstr>
      <vt:lpstr>Medical design template</vt:lpstr>
      <vt:lpstr>Chart</vt:lpstr>
      <vt:lpstr>PowerPoint Presentation</vt:lpstr>
      <vt:lpstr>SAFETY BRIEF</vt:lpstr>
      <vt:lpstr>PowerPoint Presentation</vt:lpstr>
      <vt:lpstr>PowerPoint Presentation</vt:lpstr>
      <vt:lpstr> Battlefield Deaths</vt:lpstr>
      <vt:lpstr>PowerPoint Presentation</vt:lpstr>
      <vt:lpstr>PowerPoint Presentation</vt:lpstr>
      <vt:lpstr>PowerPoint Presentation</vt:lpstr>
      <vt:lpstr>PERFORMING CARE UNDER FIRE </vt:lpstr>
      <vt:lpstr>PERFORMING CARE UNDER FIRE</vt:lpstr>
      <vt:lpstr>PowerPoint Presentation</vt:lpstr>
      <vt:lpstr>PERFORMING CARE UNDER FIRE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Signs &amp; Symptoms of Shock</vt:lpstr>
      <vt:lpstr>Treating for Shock</vt:lpstr>
      <vt:lpstr>Treating for Shock</vt:lpstr>
      <vt:lpstr>Treating for Shock</vt:lpstr>
      <vt:lpstr>Treating for Shock</vt:lpstr>
      <vt:lpstr>Monitor Casualty</vt:lpstr>
      <vt:lpstr>PowerPoint Presentation</vt:lpstr>
      <vt:lpstr>PowerPoint Presentation</vt:lpstr>
      <vt:lpstr>Performing Tactical Combat  Casualty Evacuation</vt:lpstr>
      <vt:lpstr>PowerPoint Presentation</vt:lpstr>
      <vt:lpstr>  QUESTIONS?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2014-04-05T23:44:51Z</dcterms:created>
  <dcterms:modified xsi:type="dcterms:W3CDTF">2014-04-06T15:33:36Z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